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27" d="100"/>
          <a:sy n="27" d="100"/>
        </p:scale>
        <p:origin x="68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9707470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olo e sotto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Testo"/>
          <p:cNvSpPr txBox="1">
            <a:spLocks noGrp="1"/>
          </p:cNvSpPr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r>
              <a:t>Titolo Testo</a:t>
            </a:r>
          </a:p>
        </p:txBody>
      </p:sp>
      <p:sp>
        <p:nvSpPr>
          <p:cNvPr id="12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1270000" y="50419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0" algn="ctr">
              <a:spcBef>
                <a:spcPts val="0"/>
              </a:spcBef>
              <a:buSzTx/>
              <a:buNone/>
              <a:defRPr sz="3700"/>
            </a:lvl2pPr>
            <a:lvl3pPr marL="0" indent="0" algn="ctr">
              <a:spcBef>
                <a:spcPts val="0"/>
              </a:spcBef>
              <a:buSzTx/>
              <a:buNone/>
              <a:defRPr sz="3700"/>
            </a:lvl3pPr>
            <a:lvl4pPr marL="0" indent="0" algn="ctr">
              <a:spcBef>
                <a:spcPts val="0"/>
              </a:spcBef>
              <a:buSzTx/>
              <a:buNone/>
              <a:defRPr sz="3700"/>
            </a:lvl4pPr>
            <a:lvl5pPr marL="0" indent="0" algn="ctr">
              <a:spcBef>
                <a:spcPts val="0"/>
              </a:spcBef>
              <a:buSzTx/>
              <a:buNone/>
              <a:defRPr sz="37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13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ita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Giovanni Mela"/>
          <p:cNvSpPr txBox="1">
            <a:spLocks noGrp="1"/>
          </p:cNvSpPr>
          <p:nvPr>
            <p:ph type="body" sz="quarter" idx="13"/>
          </p:nvPr>
        </p:nvSpPr>
        <p:spPr>
          <a:xfrm>
            <a:off x="1270000" y="6362700"/>
            <a:ext cx="10464800" cy="461366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 i="1"/>
            </a:lvl1pPr>
          </a:lstStyle>
          <a:p>
            <a:r>
              <a:t>–Giovanni Mela</a:t>
            </a:r>
          </a:p>
        </p:txBody>
      </p:sp>
      <p:sp>
        <p:nvSpPr>
          <p:cNvPr id="94" name="“Inserisci qui una citazione”."/>
          <p:cNvSpPr txBox="1">
            <a:spLocks noGrp="1"/>
          </p:cNvSpPr>
          <p:nvPr>
            <p:ph type="body" sz="quarter" idx="14"/>
          </p:nvPr>
        </p:nvSpPr>
        <p:spPr>
          <a:xfrm>
            <a:off x="1270000" y="4267112"/>
            <a:ext cx="10464800" cy="609776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“Inserisci qui una citazione”. </a:t>
            </a:r>
          </a:p>
        </p:txBody>
      </p:sp>
      <p:sp>
        <p:nvSpPr>
          <p:cNvPr id="95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Immagine"/>
          <p:cNvSpPr>
            <a:spLocks noGrp="1"/>
          </p:cNvSpPr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- Orizzont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mmagine"/>
          <p:cNvSpPr>
            <a:spLocks noGrp="1"/>
          </p:cNvSpPr>
          <p:nvPr>
            <p:ph type="pic" idx="13"/>
          </p:nvPr>
        </p:nvSpPr>
        <p:spPr>
          <a:xfrm>
            <a:off x="1625600" y="673100"/>
            <a:ext cx="9753600" cy="5905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olo Testo"/>
          <p:cNvSpPr txBox="1">
            <a:spLocks noGrp="1"/>
          </p:cNvSpPr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r>
              <a:t>Titolo Testo</a:t>
            </a:r>
          </a:p>
        </p:txBody>
      </p:sp>
      <p:sp>
        <p:nvSpPr>
          <p:cNvPr id="22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1270000" y="81534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0" algn="ctr">
              <a:spcBef>
                <a:spcPts val="0"/>
              </a:spcBef>
              <a:buSzTx/>
              <a:buNone/>
              <a:defRPr sz="3700"/>
            </a:lvl2pPr>
            <a:lvl3pPr marL="0" indent="0" algn="ctr">
              <a:spcBef>
                <a:spcPts val="0"/>
              </a:spcBef>
              <a:buSzTx/>
              <a:buNone/>
              <a:defRPr sz="3700"/>
            </a:lvl3pPr>
            <a:lvl4pPr marL="0" indent="0" algn="ctr">
              <a:spcBef>
                <a:spcPts val="0"/>
              </a:spcBef>
              <a:buSzTx/>
              <a:buNone/>
              <a:defRPr sz="3700"/>
            </a:lvl4pPr>
            <a:lvl5pPr marL="0" indent="0" algn="ctr">
              <a:spcBef>
                <a:spcPts val="0"/>
              </a:spcBef>
              <a:buSzTx/>
              <a:buNone/>
              <a:defRPr sz="37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23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 - Centr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olo Testo"/>
          <p:cNvSpPr txBox="1">
            <a:spLocks noGrp="1"/>
          </p:cNvSpPr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31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-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Immagine"/>
          <p:cNvSpPr>
            <a:spLocks noGrp="1"/>
          </p:cNvSpPr>
          <p:nvPr>
            <p:ph type="pic" sz="half" idx="13"/>
          </p:nvPr>
        </p:nvSpPr>
        <p:spPr>
          <a:xfrm>
            <a:off x="6718300" y="635000"/>
            <a:ext cx="5334000" cy="8216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olo Testo"/>
          <p:cNvSpPr txBox="1">
            <a:spLocks noGrp="1"/>
          </p:cNvSpPr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Titolo Testo</a:t>
            </a:r>
          </a:p>
        </p:txBody>
      </p:sp>
      <p:sp>
        <p:nvSpPr>
          <p:cNvPr id="40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952500" y="4724400"/>
            <a:ext cx="5334000" cy="41148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0" algn="ctr">
              <a:spcBef>
                <a:spcPts val="0"/>
              </a:spcBef>
              <a:buSzTx/>
              <a:buNone/>
              <a:defRPr sz="3700"/>
            </a:lvl2pPr>
            <a:lvl3pPr marL="0" indent="0" algn="ctr">
              <a:spcBef>
                <a:spcPts val="0"/>
              </a:spcBef>
              <a:buSzTx/>
              <a:buNone/>
              <a:defRPr sz="3700"/>
            </a:lvl3pPr>
            <a:lvl4pPr marL="0" indent="0" algn="ctr">
              <a:spcBef>
                <a:spcPts val="0"/>
              </a:spcBef>
              <a:buSzTx/>
              <a:buNone/>
              <a:defRPr sz="3700"/>
            </a:lvl4pPr>
            <a:lvl5pPr marL="0" indent="0" algn="ctr">
              <a:spcBef>
                <a:spcPts val="0"/>
              </a:spcBef>
              <a:buSzTx/>
              <a:buNone/>
              <a:defRPr sz="37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41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 - In al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olo Test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49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 e punti ele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olo Test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57" name="Corpo livello uno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58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, punti elenco e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Immagine"/>
          <p:cNvSpPr>
            <a:spLocks noGrp="1"/>
          </p:cNvSpPr>
          <p:nvPr>
            <p:ph type="pic" sz="half" idx="13"/>
          </p:nvPr>
        </p:nvSpPr>
        <p:spPr>
          <a:xfrm>
            <a:off x="6718300" y="25908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olo Test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67" name="Corpo livello uno…"/>
          <p:cNvSpPr txBox="1">
            <a:spLocks noGrp="1"/>
          </p:cNvSpPr>
          <p:nvPr>
            <p:ph type="body" sz="half" idx="1"/>
          </p:nvPr>
        </p:nvSpPr>
        <p:spPr>
          <a:xfrm>
            <a:off x="952500" y="25908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68" name="Numero diapositiva"/>
          <p:cNvSpPr txBox="1">
            <a:spLocks noGrp="1"/>
          </p:cNvSpPr>
          <p:nvPr>
            <p:ph type="sldNum" sz="quarter" idx="2"/>
          </p:nvPr>
        </p:nvSpPr>
        <p:spPr>
          <a:xfrm>
            <a:off x="6328884" y="9296400"/>
            <a:ext cx="340259" cy="342900"/>
          </a:xfrm>
          <a:prstGeom prst="rect">
            <a:avLst/>
          </a:prstGeom>
        </p:spPr>
        <p:txBody>
          <a:bodyPr/>
          <a:lstStyle>
            <a:lvl1pPr>
              <a:defRPr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unti ele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Corpo livello uno…"/>
          <p:cNvSpPr txBox="1">
            <a:spLocks noGrp="1"/>
          </p:cNvSpPr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76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- 3 per pag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Immagine"/>
          <p:cNvSpPr>
            <a:spLocks noGrp="1"/>
          </p:cNvSpPr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Immagine"/>
          <p:cNvSpPr>
            <a:spLocks noGrp="1"/>
          </p:cNvSpPr>
          <p:nvPr>
            <p:ph type="pic" sz="quarter" idx="14"/>
          </p:nvPr>
        </p:nvSpPr>
        <p:spPr>
          <a:xfrm>
            <a:off x="6718300" y="8890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Immagine"/>
          <p:cNvSpPr>
            <a:spLocks noGrp="1"/>
          </p:cNvSpPr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Testo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Titolo Testo</a:t>
            </a:r>
          </a:p>
        </p:txBody>
      </p:sp>
      <p:sp>
        <p:nvSpPr>
          <p:cNvPr id="3" name="Corpo livello uno…"/>
          <p:cNvSpPr txBox="1">
            <a:spLocks noGrp="1"/>
          </p:cNvSpPr>
          <p:nvPr>
            <p:ph type="body" idx="1"/>
          </p:nvPr>
        </p:nvSpPr>
        <p:spPr>
          <a:xfrm>
            <a:off x="952500" y="25908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4" name="Numero diapositiva"/>
          <p:cNvSpPr txBox="1">
            <a:spLocks noGrp="1"/>
          </p:cNvSpPr>
          <p:nvPr>
            <p:ph type="sldNum" sz="quarter" idx="2"/>
          </p:nvPr>
        </p:nvSpPr>
        <p:spPr>
          <a:xfrm>
            <a:off x="6328884" y="9296400"/>
            <a:ext cx="340259" cy="324306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6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‹N›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s://en.wikipedia.org/wiki/Toxicity" TargetMode="External"/><Relationship Id="rId3" Type="http://schemas.openxmlformats.org/officeDocument/2006/relationships/hyperlink" Target="https://en.wikipedia.org/wiki/Natural_gas" TargetMode="External"/><Relationship Id="rId7" Type="http://schemas.openxmlformats.org/officeDocument/2006/relationships/hyperlink" Target="https://en.wikipedia.org/wiki/Transparency_and_translucency" TargetMode="External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en.wikipedia.org/wiki/Odorless" TargetMode="External"/><Relationship Id="rId5" Type="http://schemas.openxmlformats.org/officeDocument/2006/relationships/hyperlink" Target="https://en.wikipedia.org/wiki/Ethane" TargetMode="External"/><Relationship Id="rId4" Type="http://schemas.openxmlformats.org/officeDocument/2006/relationships/hyperlink" Target="https://en.wikipedia.org/wiki/Methane" TargetMode="External"/><Relationship Id="rId9" Type="http://schemas.openxmlformats.org/officeDocument/2006/relationships/hyperlink" Target="https://en.wikipedia.org/wiki/Corrosive_substance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Condensation" TargetMode="External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en.wikipedia.org/wiki/Propane" TargetMode="External"/><Relationship Id="rId3" Type="http://schemas.openxmlformats.org/officeDocument/2006/relationships/hyperlink" Target="https://en.wikipedia.org/wiki/Hydrogen_sulfide" TargetMode="External"/><Relationship Id="rId7" Type="http://schemas.openxmlformats.org/officeDocument/2006/relationships/hyperlink" Target="https://en.wikipedia.org/wiki/Ethane" TargetMode="External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en.wikipedia.org/wiki/Benzene" TargetMode="External"/><Relationship Id="rId5" Type="http://schemas.openxmlformats.org/officeDocument/2006/relationships/hyperlink" Target="https://en.wikipedia.org/wiki/Freezing" TargetMode="External"/><Relationship Id="rId10" Type="http://schemas.openxmlformats.org/officeDocument/2006/relationships/hyperlink" Target="https://en.wikipedia.org/wiki/Methane" TargetMode="External"/><Relationship Id="rId4" Type="http://schemas.openxmlformats.org/officeDocument/2006/relationships/hyperlink" Target="https://en.wikipedia.org/wiki/Carbon_dioxide" TargetMode="External"/><Relationship Id="rId9" Type="http://schemas.openxmlformats.org/officeDocument/2006/relationships/hyperlink" Target="https://en.wikipedia.org/wiki/Butane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Catania 2018 May 24                                                                                                  F.Pilato"/>
          <p:cNvSpPr txBox="1">
            <a:spLocks noGrp="1"/>
          </p:cNvSpPr>
          <p:nvPr>
            <p:ph type="ctrTitle"/>
          </p:nvPr>
        </p:nvSpPr>
        <p:spPr>
          <a:xfrm>
            <a:off x="427434" y="8907198"/>
            <a:ext cx="9291969" cy="380736"/>
          </a:xfrm>
          <a:prstGeom prst="rect">
            <a:avLst/>
          </a:prstGeom>
        </p:spPr>
        <p:txBody>
          <a:bodyPr/>
          <a:lstStyle/>
          <a:p>
            <a:pPr lvl="5" defTabSz="549148">
              <a:defRPr sz="1786">
                <a:solidFill>
                  <a:schemeClr val="accent1">
                    <a:hueOff val="114395"/>
                    <a:lumOff val="-24975"/>
                  </a:schemeClr>
                </a:solidFill>
              </a:defRPr>
            </a:pPr>
            <a:r>
              <a:t>Catania 2018 May 24                                                                                                  F.Pilato</a:t>
            </a:r>
          </a:p>
        </p:txBody>
      </p:sp>
      <p:pic>
        <p:nvPicPr>
          <p:cNvPr id="120" name="Immagine" descr="Immagin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6258" y="140199"/>
            <a:ext cx="8123940" cy="1932782"/>
          </a:xfrm>
          <a:prstGeom prst="rect">
            <a:avLst/>
          </a:prstGeom>
          <a:ln w="12700">
            <a:miter lim="400000"/>
          </a:ln>
        </p:spPr>
      </p:pic>
      <p:sp>
        <p:nvSpPr>
          <p:cNvPr id="121" name="Numero diapositiva"/>
          <p:cNvSpPr txBox="1">
            <a:spLocks noGrp="1"/>
          </p:cNvSpPr>
          <p:nvPr>
            <p:ph type="sldNum" sz="quarter" idx="4294967295"/>
          </p:nvPr>
        </p:nvSpPr>
        <p:spPr>
          <a:xfrm>
            <a:off x="6385373" y="9296400"/>
            <a:ext cx="227280" cy="324306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>
            <a:lvl1pPr>
              <a:defRPr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fld id="{86CB4B4D-7CA3-9044-876B-883B54F8677D}" type="slidenum">
              <a:t>1</a:t>
            </a:fld>
            <a:endParaRPr/>
          </a:p>
        </p:txBody>
      </p:sp>
      <p:sp>
        <p:nvSpPr>
          <p:cNvPr id="122" name="Liquefied natural gas (LNG)…"/>
          <p:cNvSpPr txBox="1"/>
          <p:nvPr/>
        </p:nvSpPr>
        <p:spPr>
          <a:xfrm>
            <a:off x="255388" y="2686146"/>
            <a:ext cx="11921135" cy="43813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sz="4000">
                <a:solidFill>
                  <a:schemeClr val="accent1">
                    <a:lumOff val="-13575"/>
                  </a:schemeClr>
                </a:solidFill>
              </a:defRPr>
            </a:pPr>
            <a:r>
              <a:t>Liquefied natural gas (LNG)</a:t>
            </a:r>
          </a:p>
          <a:p>
            <a:pPr>
              <a:defRPr sz="3000"/>
            </a:pPr>
            <a:endParaRPr/>
          </a:p>
          <a:p>
            <a:pPr>
              <a:defRPr sz="3000"/>
            </a:pPr>
            <a:endParaRPr/>
          </a:p>
          <a:p>
            <a:pPr>
              <a:defRPr sz="3500"/>
            </a:pPr>
            <a:r>
              <a:t>is </a:t>
            </a:r>
            <a:r>
              <a:rPr>
                <a:hlinkClick r:id="rId3"/>
              </a:rPr>
              <a:t>natural gas</a:t>
            </a:r>
            <a:r>
              <a:t> (</a:t>
            </a:r>
            <a:r>
              <a:rPr>
                <a:hlinkClick r:id="rId4"/>
              </a:rPr>
              <a:t>methane</a:t>
            </a:r>
            <a:r>
              <a:t> 90% with some mixture of </a:t>
            </a:r>
            <a:r>
              <a:rPr>
                <a:hlinkClick r:id="rId5"/>
              </a:rPr>
              <a:t>ethane</a:t>
            </a:r>
            <a:r>
              <a:t>) </a:t>
            </a:r>
          </a:p>
          <a:p>
            <a:pPr>
              <a:defRPr sz="3500"/>
            </a:pPr>
            <a:endParaRPr/>
          </a:p>
          <a:p>
            <a:pPr>
              <a:defRPr sz="3500"/>
            </a:pPr>
            <a:endParaRPr/>
          </a:p>
          <a:p>
            <a:pPr>
              <a:defRPr sz="3500"/>
            </a:pPr>
            <a:r>
              <a:t>It is </a:t>
            </a:r>
            <a:r>
              <a:rPr>
                <a:hlinkClick r:id="rId6"/>
              </a:rPr>
              <a:t>odorless</a:t>
            </a:r>
            <a:r>
              <a:t>, </a:t>
            </a:r>
            <a:r>
              <a:rPr>
                <a:hlinkClick r:id="rId7"/>
              </a:rPr>
              <a:t>colorless</a:t>
            </a:r>
            <a:r>
              <a:t>, </a:t>
            </a:r>
            <a:r>
              <a:rPr>
                <a:hlinkClick r:id="rId8"/>
              </a:rPr>
              <a:t>non-toxic</a:t>
            </a:r>
            <a:r>
              <a:t> and </a:t>
            </a:r>
            <a:r>
              <a:rPr>
                <a:hlinkClick r:id="rId9"/>
              </a:rPr>
              <a:t>non-corrosive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Catania 2018 May 24                                                                                                  F.Pilato"/>
          <p:cNvSpPr txBox="1">
            <a:spLocks noGrp="1"/>
          </p:cNvSpPr>
          <p:nvPr>
            <p:ph type="ctrTitle"/>
          </p:nvPr>
        </p:nvSpPr>
        <p:spPr>
          <a:xfrm>
            <a:off x="427434" y="8907198"/>
            <a:ext cx="9291969" cy="380736"/>
          </a:xfrm>
          <a:prstGeom prst="rect">
            <a:avLst/>
          </a:prstGeom>
        </p:spPr>
        <p:txBody>
          <a:bodyPr/>
          <a:lstStyle/>
          <a:p>
            <a:pPr lvl="5" defTabSz="549148">
              <a:defRPr sz="1786">
                <a:solidFill>
                  <a:schemeClr val="accent1">
                    <a:hueOff val="114395"/>
                    <a:lumOff val="-24975"/>
                  </a:schemeClr>
                </a:solidFill>
              </a:defRPr>
            </a:pPr>
            <a:r>
              <a:t>Catania 2018 May 24                                                                                                  F.Pilato</a:t>
            </a:r>
          </a:p>
        </p:txBody>
      </p:sp>
      <p:pic>
        <p:nvPicPr>
          <p:cNvPr id="165" name="Immagine" descr="Immagin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6258" y="140199"/>
            <a:ext cx="8123940" cy="1932782"/>
          </a:xfrm>
          <a:prstGeom prst="rect">
            <a:avLst/>
          </a:prstGeom>
          <a:ln w="12700">
            <a:miter lim="400000"/>
          </a:ln>
        </p:spPr>
      </p:pic>
      <p:sp>
        <p:nvSpPr>
          <p:cNvPr id="166" name="Numero diapositiva"/>
          <p:cNvSpPr txBox="1">
            <a:spLocks noGrp="1"/>
          </p:cNvSpPr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>
            <a:lvl1pPr>
              <a:defRPr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fld id="{86CB4B4D-7CA3-9044-876B-883B54F8677D}" type="slidenum">
              <a:t>10</a:t>
            </a:fld>
            <a:endParaRPr/>
          </a:p>
        </p:txBody>
      </p:sp>
      <p:sp>
        <p:nvSpPr>
          <p:cNvPr id="167" name="Requirement of EU directive for alternative fuels infrastructure…"/>
          <p:cNvSpPr txBox="1"/>
          <p:nvPr/>
        </p:nvSpPr>
        <p:spPr>
          <a:xfrm>
            <a:off x="431403" y="2571622"/>
            <a:ext cx="11778788" cy="60581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marL="457200" indent="-317500" algn="l" defTabSz="457200">
              <a:lnSpc>
                <a:spcPts val="6400"/>
              </a:lnSpc>
              <a:spcBef>
                <a:spcPts val="1200"/>
              </a:spcBef>
              <a:buClr>
                <a:srgbClr val="00AAFF"/>
              </a:buClr>
              <a:buSzPct val="145000"/>
              <a:buFont typeface="Arial"/>
              <a:buChar char="•"/>
              <a:defRPr sz="3500"/>
            </a:pPr>
            <a:r>
              <a:t>Requirement of EU directive for alternative fuels infrastructure </a:t>
            </a:r>
            <a:br/>
            <a:endParaRPr/>
          </a:p>
          <a:p>
            <a:pPr marL="914400" lvl="1" indent="-317500" algn="l" defTabSz="457200">
              <a:lnSpc>
                <a:spcPts val="6000"/>
              </a:lnSpc>
              <a:spcBef>
                <a:spcPts val="1600"/>
              </a:spcBef>
              <a:buClr>
                <a:srgbClr val="00AAFF"/>
              </a:buClr>
              <a:buSzPct val="145000"/>
              <a:buFont typeface="Arial"/>
              <a:buChar char="•"/>
              <a:defRPr sz="3500"/>
            </a:pPr>
            <a:r>
              <a:t>All Core ports of the TEN-T (includes 12 ports in Italy and inland navigation ports), to develop LNG refueling points before end 2025 </a:t>
            </a:r>
            <a:br/>
            <a:endParaRPr/>
          </a:p>
          <a:p>
            <a:pPr marL="914400" lvl="1" indent="-317500" algn="l" defTabSz="457200">
              <a:lnSpc>
                <a:spcPts val="6000"/>
              </a:lnSpc>
              <a:spcBef>
                <a:spcPts val="1600"/>
              </a:spcBef>
              <a:buClr>
                <a:srgbClr val="00AAFF"/>
              </a:buClr>
              <a:buSzPct val="145000"/>
              <a:buFont typeface="Arial"/>
              <a:buChar char="•"/>
              <a:defRPr sz="3500"/>
            </a:pPr>
            <a:r>
              <a:t>Italian implementation by decree of 16 Dec 2016 </a:t>
            </a:r>
          </a:p>
          <a:p>
            <a:pPr algn="l" defTabSz="457200">
              <a:lnSpc>
                <a:spcPts val="6400"/>
              </a:lnSpc>
              <a:spcBef>
                <a:spcPts val="1200"/>
              </a:spcBef>
              <a:defRPr sz="3500" b="0">
                <a:solidFill>
                  <a:srgbClr val="00AAFF"/>
                </a:solidFill>
              </a:defRPr>
            </a:pPr>
            <a:r>
              <a:t/>
            </a:r>
            <a:br/>
            <a:endParaRPr/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Catania 2018 May 24                                                                                                  F.Pilato"/>
          <p:cNvSpPr txBox="1">
            <a:spLocks noGrp="1"/>
          </p:cNvSpPr>
          <p:nvPr>
            <p:ph type="ctrTitle"/>
          </p:nvPr>
        </p:nvSpPr>
        <p:spPr>
          <a:xfrm>
            <a:off x="427434" y="8907198"/>
            <a:ext cx="9291969" cy="380736"/>
          </a:xfrm>
          <a:prstGeom prst="rect">
            <a:avLst/>
          </a:prstGeom>
        </p:spPr>
        <p:txBody>
          <a:bodyPr/>
          <a:lstStyle/>
          <a:p>
            <a:pPr lvl="5" defTabSz="549148">
              <a:defRPr sz="1786">
                <a:solidFill>
                  <a:schemeClr val="accent1">
                    <a:hueOff val="114395"/>
                    <a:lumOff val="-24975"/>
                  </a:schemeClr>
                </a:solidFill>
              </a:defRPr>
            </a:pPr>
            <a:r>
              <a:t>Catania 2018 May 24                                                                                                  F.Pilato</a:t>
            </a:r>
          </a:p>
        </p:txBody>
      </p:sp>
      <p:pic>
        <p:nvPicPr>
          <p:cNvPr id="170" name="Immagine" descr="Immagin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6258" y="140199"/>
            <a:ext cx="8123940" cy="1932782"/>
          </a:xfrm>
          <a:prstGeom prst="rect">
            <a:avLst/>
          </a:prstGeom>
          <a:ln w="12700">
            <a:miter lim="400000"/>
          </a:ln>
        </p:spPr>
      </p:pic>
      <p:sp>
        <p:nvSpPr>
          <p:cNvPr id="171" name="Numero diapositiva"/>
          <p:cNvSpPr txBox="1">
            <a:spLocks noGrp="1"/>
          </p:cNvSpPr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>
            <a:lvl1pPr>
              <a:defRPr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fld id="{86CB4B4D-7CA3-9044-876B-883B54F8677D}" type="slidenum">
              <a:t>11</a:t>
            </a:fld>
            <a:endParaRPr/>
          </a:p>
        </p:txBody>
      </p:sp>
      <p:sp>
        <p:nvSpPr>
          <p:cNvPr id="172" name="All the Stakeholders involved have to think about the infrastructures at international level…"/>
          <p:cNvSpPr txBox="1"/>
          <p:nvPr/>
        </p:nvSpPr>
        <p:spPr>
          <a:xfrm>
            <a:off x="1004163" y="3587846"/>
            <a:ext cx="11696892" cy="25779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 defTabSz="457200">
              <a:lnSpc>
                <a:spcPts val="8300"/>
              </a:lnSpc>
              <a:spcBef>
                <a:spcPts val="1200"/>
              </a:spcBef>
              <a:defRPr sz="3500">
                <a:solidFill>
                  <a:srgbClr val="595959"/>
                </a:solidFill>
              </a:defRPr>
            </a:pPr>
            <a:r>
              <a:t>All the Stakeholders involved have to think about the infrastructures at international level</a:t>
            </a:r>
          </a:p>
          <a:p>
            <a:pPr algn="l" defTabSz="457200">
              <a:lnSpc>
                <a:spcPts val="8300"/>
              </a:lnSpc>
              <a:spcBef>
                <a:spcPts val="1200"/>
              </a:spcBef>
              <a:defRPr sz="3500">
                <a:solidFill>
                  <a:srgbClr val="595959"/>
                </a:solidFill>
              </a:defRPr>
            </a:pPr>
            <a:r>
              <a:t>In terms of System: a common cross-national System</a:t>
            </a:r>
          </a:p>
          <a:p>
            <a:pPr algn="l" defTabSz="457200">
              <a:lnSpc>
                <a:spcPts val="8300"/>
              </a:lnSpc>
              <a:spcBef>
                <a:spcPts val="1200"/>
              </a:spcBef>
              <a:defRPr sz="3500">
                <a:solidFill>
                  <a:srgbClr val="595959"/>
                </a:solidFill>
              </a:defRPr>
            </a:pPr>
            <a:r>
              <a:t>Infrastructures should provide common (joint) services</a:t>
            </a: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Catania 2018 May 24                                                                                                  F.Pilato"/>
          <p:cNvSpPr txBox="1">
            <a:spLocks noGrp="1"/>
          </p:cNvSpPr>
          <p:nvPr>
            <p:ph type="ctrTitle"/>
          </p:nvPr>
        </p:nvSpPr>
        <p:spPr>
          <a:xfrm>
            <a:off x="427434" y="8907198"/>
            <a:ext cx="9291969" cy="380736"/>
          </a:xfrm>
          <a:prstGeom prst="rect">
            <a:avLst/>
          </a:prstGeom>
        </p:spPr>
        <p:txBody>
          <a:bodyPr/>
          <a:lstStyle/>
          <a:p>
            <a:pPr lvl="5" defTabSz="549148">
              <a:defRPr sz="1786">
                <a:solidFill>
                  <a:schemeClr val="accent1">
                    <a:hueOff val="114395"/>
                    <a:lumOff val="-24975"/>
                  </a:schemeClr>
                </a:solidFill>
              </a:defRPr>
            </a:pPr>
            <a:r>
              <a:t>Catania 2018 May 24                                                                                                  F.Pilato</a:t>
            </a:r>
          </a:p>
        </p:txBody>
      </p:sp>
      <p:pic>
        <p:nvPicPr>
          <p:cNvPr id="175" name="Immagine" descr="Immagin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6258" y="140199"/>
            <a:ext cx="8123940" cy="1932782"/>
          </a:xfrm>
          <a:prstGeom prst="rect">
            <a:avLst/>
          </a:prstGeom>
          <a:ln w="12700">
            <a:miter lim="400000"/>
          </a:ln>
        </p:spPr>
      </p:pic>
      <p:sp>
        <p:nvSpPr>
          <p:cNvPr id="176" name="Numero diapositiva"/>
          <p:cNvSpPr txBox="1">
            <a:spLocks noGrp="1"/>
          </p:cNvSpPr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>
            <a:lvl1pPr>
              <a:defRPr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fld id="{86CB4B4D-7CA3-9044-876B-883B54F8677D}" type="slidenum">
              <a:t>12</a:t>
            </a:fld>
            <a:endParaRPr/>
          </a:p>
        </p:txBody>
      </p:sp>
      <p:sp>
        <p:nvSpPr>
          <p:cNvPr id="177" name="To satisfy effective compliance with the requirement of EU directive for SOx, NOx, a lot of cruise Companies ordered and are ordering ship/vessels gas-powered…"/>
          <p:cNvSpPr txBox="1"/>
          <p:nvPr/>
        </p:nvSpPr>
        <p:spPr>
          <a:xfrm>
            <a:off x="164703" y="3197739"/>
            <a:ext cx="12378201" cy="4584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just" defTabSz="457200">
              <a:lnSpc>
                <a:spcPts val="7500"/>
              </a:lnSpc>
              <a:spcBef>
                <a:spcPts val="1200"/>
              </a:spcBef>
              <a:defRPr sz="3500"/>
            </a:pPr>
            <a:r>
              <a:t>To satisfy effective compliance with the requirement of EU directive for SOx, NOx, a lot of cruise Companies ordered and are ordering ship/vessels gas-powered </a:t>
            </a:r>
          </a:p>
          <a:p>
            <a:pPr algn="just" defTabSz="457200">
              <a:lnSpc>
                <a:spcPts val="7500"/>
              </a:lnSpc>
              <a:spcBef>
                <a:spcPts val="1200"/>
              </a:spcBef>
              <a:defRPr sz="3500"/>
            </a:pPr>
            <a:r>
              <a:t>Costa Crociere (Costa smeralda)</a:t>
            </a:r>
          </a:p>
          <a:p>
            <a:pPr algn="just" defTabSz="457200">
              <a:lnSpc>
                <a:spcPts val="7500"/>
              </a:lnSpc>
              <a:spcBef>
                <a:spcPts val="1200"/>
              </a:spcBef>
              <a:defRPr sz="3500"/>
            </a:pPr>
            <a:r>
              <a:t>Caronte &amp; Tourist (costruction of a GNL-ferry to strait of Messina) </a:t>
            </a:r>
          </a:p>
          <a:p>
            <a:pPr algn="l" defTabSz="457200">
              <a:lnSpc>
                <a:spcPts val="6800"/>
              </a:lnSpc>
              <a:spcBef>
                <a:spcPts val="1200"/>
              </a:spcBef>
              <a:defRPr sz="2933" b="0">
                <a:latin typeface="Arial"/>
                <a:ea typeface="Arial"/>
                <a:cs typeface="Arial"/>
                <a:sym typeface="Arial"/>
              </a:defRPr>
            </a:pPr>
            <a:endParaRPr sz="1200">
              <a:latin typeface="Times"/>
              <a:ea typeface="Times"/>
              <a:cs typeface="Times"/>
              <a:sym typeface="Times"/>
            </a:endParaRPr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Catania 2018 May 24                                                                                                  F.Pilato"/>
          <p:cNvSpPr txBox="1">
            <a:spLocks noGrp="1"/>
          </p:cNvSpPr>
          <p:nvPr>
            <p:ph type="ctrTitle"/>
          </p:nvPr>
        </p:nvSpPr>
        <p:spPr>
          <a:xfrm>
            <a:off x="427434" y="8907198"/>
            <a:ext cx="9291969" cy="380736"/>
          </a:xfrm>
          <a:prstGeom prst="rect">
            <a:avLst/>
          </a:prstGeom>
        </p:spPr>
        <p:txBody>
          <a:bodyPr/>
          <a:lstStyle/>
          <a:p>
            <a:pPr lvl="5" defTabSz="549148">
              <a:defRPr sz="1786">
                <a:solidFill>
                  <a:schemeClr val="accent1">
                    <a:hueOff val="114395"/>
                    <a:lumOff val="-24975"/>
                  </a:schemeClr>
                </a:solidFill>
              </a:defRPr>
            </a:pPr>
            <a:r>
              <a:t>Catania 2018 May 24                                                                                                  F.Pilato</a:t>
            </a:r>
          </a:p>
        </p:txBody>
      </p:sp>
      <p:pic>
        <p:nvPicPr>
          <p:cNvPr id="180" name="Immagine" descr="Immagin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6258" y="140199"/>
            <a:ext cx="8123940" cy="1932782"/>
          </a:xfrm>
          <a:prstGeom prst="rect">
            <a:avLst/>
          </a:prstGeom>
          <a:ln w="12700">
            <a:miter lim="400000"/>
          </a:ln>
        </p:spPr>
      </p:pic>
      <p:sp>
        <p:nvSpPr>
          <p:cNvPr id="181" name="Numero diapositiva"/>
          <p:cNvSpPr txBox="1">
            <a:spLocks noGrp="1"/>
          </p:cNvSpPr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>
            <a:lvl1pPr>
              <a:defRPr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fld id="{86CB4B4D-7CA3-9044-876B-883B54F8677D}" type="slidenum">
              <a:t>13</a:t>
            </a:fld>
            <a:endParaRPr/>
          </a:p>
        </p:txBody>
      </p:sp>
      <p:sp>
        <p:nvSpPr>
          <p:cNvPr id="182" name="Supply and demand can be matched"/>
          <p:cNvSpPr txBox="1"/>
          <p:nvPr/>
        </p:nvSpPr>
        <p:spPr>
          <a:xfrm>
            <a:off x="83612" y="4185115"/>
            <a:ext cx="11176284" cy="13833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457200">
              <a:lnSpc>
                <a:spcPts val="8500"/>
              </a:lnSpc>
              <a:spcBef>
                <a:spcPts val="1200"/>
              </a:spcBef>
              <a:defRPr sz="3700">
                <a:solidFill>
                  <a:srgbClr val="595959"/>
                </a:solidFill>
              </a:defRPr>
            </a:lvl1pPr>
          </a:lstStyle>
          <a:p>
            <a:r>
              <a:t>Supply and demand can be matched</a:t>
            </a: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Catania 2018 May 24                                                                                                  F.Pilato"/>
          <p:cNvSpPr txBox="1">
            <a:spLocks noGrp="1"/>
          </p:cNvSpPr>
          <p:nvPr>
            <p:ph type="ctrTitle"/>
          </p:nvPr>
        </p:nvSpPr>
        <p:spPr>
          <a:xfrm>
            <a:off x="427434" y="8907198"/>
            <a:ext cx="9291969" cy="380736"/>
          </a:xfrm>
          <a:prstGeom prst="rect">
            <a:avLst/>
          </a:prstGeom>
        </p:spPr>
        <p:txBody>
          <a:bodyPr/>
          <a:lstStyle/>
          <a:p>
            <a:pPr lvl="5" defTabSz="549148">
              <a:defRPr sz="1786">
                <a:solidFill>
                  <a:schemeClr val="accent1">
                    <a:hueOff val="114395"/>
                    <a:lumOff val="-24975"/>
                  </a:schemeClr>
                </a:solidFill>
              </a:defRPr>
            </a:pPr>
            <a:r>
              <a:t>Catania 2018 May 24                                                                                                  F.Pilato</a:t>
            </a:r>
          </a:p>
        </p:txBody>
      </p:sp>
      <p:pic>
        <p:nvPicPr>
          <p:cNvPr id="185" name="Immagine" descr="Immagin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6258" y="140199"/>
            <a:ext cx="8123940" cy="1932782"/>
          </a:xfrm>
          <a:prstGeom prst="rect">
            <a:avLst/>
          </a:prstGeom>
          <a:ln w="12700">
            <a:miter lim="400000"/>
          </a:ln>
        </p:spPr>
      </p:pic>
      <p:sp>
        <p:nvSpPr>
          <p:cNvPr id="186" name="Numero diapositiva"/>
          <p:cNvSpPr txBox="1">
            <a:spLocks noGrp="1"/>
          </p:cNvSpPr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>
            <a:lvl1pPr>
              <a:defRPr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fld id="{86CB4B4D-7CA3-9044-876B-883B54F8677D}" type="slidenum">
              <a:t>14</a:t>
            </a:fld>
            <a:endParaRPr/>
          </a:p>
        </p:txBody>
      </p:sp>
      <p:pic>
        <p:nvPicPr>
          <p:cNvPr id="187" name="Livorno-LNG-Terminal-FB-300x177.jpg" descr="Livorno-LNG-Terminal-FB-300x177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504866" y="2518255"/>
            <a:ext cx="7639650" cy="450739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Catania 2018 May 24                                                                                                  F.Pilato"/>
          <p:cNvSpPr txBox="1">
            <a:spLocks noGrp="1"/>
          </p:cNvSpPr>
          <p:nvPr>
            <p:ph type="ctrTitle"/>
          </p:nvPr>
        </p:nvSpPr>
        <p:spPr>
          <a:xfrm>
            <a:off x="427434" y="8907198"/>
            <a:ext cx="9291969" cy="380736"/>
          </a:xfrm>
          <a:prstGeom prst="rect">
            <a:avLst/>
          </a:prstGeom>
        </p:spPr>
        <p:txBody>
          <a:bodyPr/>
          <a:lstStyle/>
          <a:p>
            <a:pPr lvl="5" defTabSz="549148">
              <a:defRPr sz="1786">
                <a:solidFill>
                  <a:schemeClr val="accent1">
                    <a:hueOff val="114395"/>
                    <a:lumOff val="-24975"/>
                  </a:schemeClr>
                </a:solidFill>
              </a:defRPr>
            </a:pPr>
            <a:r>
              <a:t>Catania 2018 May 24                                                                                                  F.Pilato</a:t>
            </a:r>
          </a:p>
        </p:txBody>
      </p:sp>
      <p:pic>
        <p:nvPicPr>
          <p:cNvPr id="190" name="Immagine" descr="Immagin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6258" y="140199"/>
            <a:ext cx="8123940" cy="1932782"/>
          </a:xfrm>
          <a:prstGeom prst="rect">
            <a:avLst/>
          </a:prstGeom>
          <a:ln w="12700">
            <a:miter lim="400000"/>
          </a:ln>
        </p:spPr>
      </p:pic>
      <p:sp>
        <p:nvSpPr>
          <p:cNvPr id="191" name="Numero diapositiva"/>
          <p:cNvSpPr txBox="1">
            <a:spLocks noGrp="1"/>
          </p:cNvSpPr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>
            <a:lvl1pPr>
              <a:defRPr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fld id="{86CB4B4D-7CA3-9044-876B-883B54F8677D}" type="slidenum">
              <a:t>15</a:t>
            </a:fld>
            <a:endParaRPr/>
          </a:p>
        </p:txBody>
      </p:sp>
      <p:pic>
        <p:nvPicPr>
          <p:cNvPr id="192" name="rebdering-del-deposito-costiero-gnl_sidebox.png" descr="rebdering-del-deposito-costiero-gnl_sidebox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427074" y="3355843"/>
            <a:ext cx="5779249" cy="325082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Catania 2018 May 24                                                                                                  F.Pilato"/>
          <p:cNvSpPr txBox="1">
            <a:spLocks noGrp="1"/>
          </p:cNvSpPr>
          <p:nvPr>
            <p:ph type="ctrTitle"/>
          </p:nvPr>
        </p:nvSpPr>
        <p:spPr>
          <a:xfrm>
            <a:off x="427434" y="8907198"/>
            <a:ext cx="9291969" cy="380736"/>
          </a:xfrm>
          <a:prstGeom prst="rect">
            <a:avLst/>
          </a:prstGeom>
        </p:spPr>
        <p:txBody>
          <a:bodyPr/>
          <a:lstStyle/>
          <a:p>
            <a:pPr lvl="5" defTabSz="549148">
              <a:defRPr sz="1786">
                <a:solidFill>
                  <a:schemeClr val="accent1">
                    <a:hueOff val="114395"/>
                    <a:lumOff val="-24975"/>
                  </a:schemeClr>
                </a:solidFill>
              </a:defRPr>
            </a:pPr>
            <a:r>
              <a:t>Catania 2018 May 24                                                                                                  F.Pilato</a:t>
            </a:r>
          </a:p>
        </p:txBody>
      </p:sp>
      <p:pic>
        <p:nvPicPr>
          <p:cNvPr id="195" name="Immagine" descr="Immagin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6258" y="140199"/>
            <a:ext cx="8123940" cy="1932782"/>
          </a:xfrm>
          <a:prstGeom prst="rect">
            <a:avLst/>
          </a:prstGeom>
          <a:ln w="12700">
            <a:miter lim="400000"/>
          </a:ln>
        </p:spPr>
      </p:pic>
      <p:sp>
        <p:nvSpPr>
          <p:cNvPr id="196" name="Numero diapositiva"/>
          <p:cNvSpPr txBox="1">
            <a:spLocks noGrp="1"/>
          </p:cNvSpPr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>
            <a:lvl1pPr>
              <a:defRPr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fld id="{86CB4B4D-7CA3-9044-876B-883B54F8677D}" type="slidenum">
              <a:t>16</a:t>
            </a:fld>
            <a:endParaRPr/>
          </a:p>
        </p:txBody>
      </p:sp>
      <p:pic>
        <p:nvPicPr>
          <p:cNvPr id="197" name="Costa LNG _Side Perspective-koQB--645x400@MediTelegraphWEB.jpg" descr="Costa LNG _Side Perspective-koQB--645x400@MediTelegraphWEB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442372" y="2979108"/>
            <a:ext cx="6120057" cy="3795384"/>
          </a:xfrm>
          <a:prstGeom prst="rect">
            <a:avLst/>
          </a:prstGeom>
          <a:ln w="12700">
            <a:miter lim="400000"/>
          </a:ln>
        </p:spPr>
      </p:pic>
      <p:sp>
        <p:nvSpPr>
          <p:cNvPr id="198" name="la nuova ammiraglia green di Costa Crociere sarà alimentata a Lng Costa Smeralda sarà operativa nel 2019 ed è in costruzione a Turku in Finalndia"/>
          <p:cNvSpPr txBox="1"/>
          <p:nvPr/>
        </p:nvSpPr>
        <p:spPr>
          <a:xfrm>
            <a:off x="18543" y="7291653"/>
            <a:ext cx="12285414" cy="14875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457200">
              <a:defRPr sz="3000">
                <a:solidFill>
                  <a:srgbClr val="464E4F"/>
                </a:solidFill>
              </a:defRPr>
            </a:pPr>
            <a:r>
              <a:rPr dirty="0"/>
              <a:t>la </a:t>
            </a:r>
            <a:r>
              <a:rPr dirty="0" err="1"/>
              <a:t>nuova</a:t>
            </a:r>
            <a:r>
              <a:rPr dirty="0"/>
              <a:t> </a:t>
            </a:r>
            <a:r>
              <a:rPr dirty="0" err="1"/>
              <a:t>ammiraglia</a:t>
            </a:r>
            <a:r>
              <a:rPr dirty="0"/>
              <a:t> green di Costa </a:t>
            </a:r>
            <a:r>
              <a:rPr dirty="0" err="1"/>
              <a:t>Crociere</a:t>
            </a:r>
            <a:r>
              <a:rPr dirty="0"/>
              <a:t> </a:t>
            </a:r>
            <a:r>
              <a:rPr dirty="0" err="1"/>
              <a:t>sarà</a:t>
            </a:r>
            <a:r>
              <a:rPr dirty="0"/>
              <a:t> </a:t>
            </a:r>
            <a:r>
              <a:rPr dirty="0" err="1"/>
              <a:t>alimentata</a:t>
            </a:r>
            <a:r>
              <a:rPr dirty="0"/>
              <a:t> a </a:t>
            </a:r>
            <a:r>
              <a:rPr dirty="0" err="1" smtClean="0"/>
              <a:t>Lng</a:t>
            </a:r>
            <a:endParaRPr lang="it-IT" dirty="0" smtClean="0"/>
          </a:p>
          <a:p>
            <a:pPr algn="l" defTabSz="457200">
              <a:defRPr sz="3000">
                <a:solidFill>
                  <a:srgbClr val="464E4F"/>
                </a:solidFill>
              </a:defRPr>
            </a:pPr>
            <a:r>
              <a:rPr dirty="0" smtClean="0"/>
              <a:t> </a:t>
            </a:r>
            <a:r>
              <a:rPr dirty="0"/>
              <a:t>Costa </a:t>
            </a:r>
            <a:r>
              <a:rPr dirty="0" err="1"/>
              <a:t>Smeralda</a:t>
            </a:r>
            <a:r>
              <a:rPr dirty="0"/>
              <a:t> </a:t>
            </a:r>
            <a:r>
              <a:rPr dirty="0" err="1"/>
              <a:t>sarà</a:t>
            </a:r>
            <a:r>
              <a:rPr dirty="0"/>
              <a:t> </a:t>
            </a:r>
            <a:r>
              <a:rPr dirty="0" err="1"/>
              <a:t>operativa</a:t>
            </a:r>
            <a:r>
              <a:rPr dirty="0"/>
              <a:t> </a:t>
            </a:r>
            <a:r>
              <a:rPr dirty="0" err="1"/>
              <a:t>nel</a:t>
            </a:r>
            <a:r>
              <a:rPr dirty="0"/>
              <a:t> 2019 </a:t>
            </a:r>
            <a:r>
              <a:rPr dirty="0" err="1"/>
              <a:t>ed</a:t>
            </a:r>
            <a:r>
              <a:rPr dirty="0"/>
              <a:t> è in </a:t>
            </a:r>
            <a:r>
              <a:rPr dirty="0" err="1"/>
              <a:t>costruzione</a:t>
            </a:r>
            <a:r>
              <a:rPr dirty="0"/>
              <a:t> a </a:t>
            </a:r>
            <a:endParaRPr lang="it-IT" dirty="0" smtClean="0"/>
          </a:p>
          <a:p>
            <a:pPr algn="l" defTabSz="457200">
              <a:defRPr sz="3000">
                <a:solidFill>
                  <a:srgbClr val="464E4F"/>
                </a:solidFill>
              </a:defRPr>
            </a:pPr>
            <a:r>
              <a:rPr dirty="0" smtClean="0"/>
              <a:t>Turku </a:t>
            </a:r>
            <a:r>
              <a:rPr dirty="0"/>
              <a:t>in </a:t>
            </a:r>
            <a:r>
              <a:rPr dirty="0" err="1"/>
              <a:t>Finalndia</a:t>
            </a:r>
            <a:endParaRPr dirty="0"/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Catania 2018 May 24                                                                                                  F.Pilato"/>
          <p:cNvSpPr txBox="1">
            <a:spLocks noGrp="1"/>
          </p:cNvSpPr>
          <p:nvPr>
            <p:ph type="ctrTitle"/>
          </p:nvPr>
        </p:nvSpPr>
        <p:spPr>
          <a:xfrm>
            <a:off x="427434" y="8907198"/>
            <a:ext cx="9291969" cy="380736"/>
          </a:xfrm>
          <a:prstGeom prst="rect">
            <a:avLst/>
          </a:prstGeom>
        </p:spPr>
        <p:txBody>
          <a:bodyPr/>
          <a:lstStyle/>
          <a:p>
            <a:pPr lvl="5" defTabSz="549148">
              <a:defRPr sz="1786">
                <a:solidFill>
                  <a:schemeClr val="accent1">
                    <a:hueOff val="114395"/>
                    <a:lumOff val="-24975"/>
                  </a:schemeClr>
                </a:solidFill>
              </a:defRPr>
            </a:pPr>
            <a:r>
              <a:t>Catania 2018 May 24                                                                                                  F.Pilato</a:t>
            </a:r>
          </a:p>
        </p:txBody>
      </p:sp>
      <p:pic>
        <p:nvPicPr>
          <p:cNvPr id="125" name="Immagine" descr="Immagin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6258" y="140199"/>
            <a:ext cx="8123940" cy="1932782"/>
          </a:xfrm>
          <a:prstGeom prst="rect">
            <a:avLst/>
          </a:prstGeom>
          <a:ln w="12700">
            <a:miter lim="400000"/>
          </a:ln>
        </p:spPr>
      </p:pic>
      <p:sp>
        <p:nvSpPr>
          <p:cNvPr id="126" name="Numero diapositiva"/>
          <p:cNvSpPr txBox="1">
            <a:spLocks noGrp="1"/>
          </p:cNvSpPr>
          <p:nvPr>
            <p:ph type="sldNum" sz="quarter" idx="4294967295"/>
          </p:nvPr>
        </p:nvSpPr>
        <p:spPr>
          <a:xfrm>
            <a:off x="6385373" y="9296400"/>
            <a:ext cx="227280" cy="324306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>
            <a:lvl1pPr>
              <a:defRPr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fld id="{86CB4B4D-7CA3-9044-876B-883B54F8677D}" type="slidenum">
              <a:t>2</a:t>
            </a:fld>
            <a:endParaRPr/>
          </a:p>
        </p:txBody>
      </p:sp>
      <p:sp>
        <p:nvSpPr>
          <p:cNvPr id="127" name="LNG is converted to liquid form for ease and safety of non-pressurized storage or transport…"/>
          <p:cNvSpPr txBox="1"/>
          <p:nvPr/>
        </p:nvSpPr>
        <p:spPr>
          <a:xfrm>
            <a:off x="431104" y="3371946"/>
            <a:ext cx="12142592" cy="44575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sz="3500"/>
            </a:pPr>
            <a:r>
              <a:t>LNG is converted to liquid form for ease and safety of non-pressurized storage or transport</a:t>
            </a:r>
          </a:p>
          <a:p>
            <a:pPr>
              <a:defRPr sz="3500"/>
            </a:pPr>
            <a:endParaRPr/>
          </a:p>
          <a:p>
            <a:pPr>
              <a:defRPr sz="3500"/>
            </a:pPr>
            <a:r>
              <a:t>It takes about 1/600 the volume of natural gas in the gaseous state</a:t>
            </a:r>
          </a:p>
          <a:p>
            <a:pPr>
              <a:defRPr sz="3500"/>
            </a:pPr>
            <a:endParaRPr/>
          </a:p>
          <a:p>
            <a:pPr>
              <a:defRPr sz="3500"/>
            </a:pPr>
            <a:r>
              <a:t>The natural gas is </a:t>
            </a:r>
            <a:r>
              <a:rPr>
                <a:hlinkClick r:id="rId3"/>
              </a:rPr>
              <a:t>condensed</a:t>
            </a:r>
            <a:r>
              <a:t> into a liquid at close to atmospheric pressure by cooling it to </a:t>
            </a:r>
            <a:r>
              <a:rPr>
                <a:solidFill>
                  <a:schemeClr val="accent1">
                    <a:lumOff val="-13575"/>
                  </a:schemeClr>
                </a:solidFill>
              </a:rPr>
              <a:t>−162 °C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Catania 2018 May 24                                                                                                  F.Pilato"/>
          <p:cNvSpPr txBox="1">
            <a:spLocks noGrp="1"/>
          </p:cNvSpPr>
          <p:nvPr>
            <p:ph type="ctrTitle"/>
          </p:nvPr>
        </p:nvSpPr>
        <p:spPr>
          <a:xfrm>
            <a:off x="224234" y="8890265"/>
            <a:ext cx="9291969" cy="380736"/>
          </a:xfrm>
          <a:prstGeom prst="rect">
            <a:avLst/>
          </a:prstGeom>
        </p:spPr>
        <p:txBody>
          <a:bodyPr/>
          <a:lstStyle/>
          <a:p>
            <a:pPr lvl="5" defTabSz="549148">
              <a:defRPr sz="1786">
                <a:solidFill>
                  <a:schemeClr val="accent1">
                    <a:hueOff val="114395"/>
                    <a:lumOff val="-24975"/>
                  </a:schemeClr>
                </a:solidFill>
              </a:defRPr>
            </a:pPr>
            <a:r>
              <a:t>Catania 2018 May 24                                                                                                  F.Pilato</a:t>
            </a:r>
          </a:p>
        </p:txBody>
      </p:sp>
      <p:pic>
        <p:nvPicPr>
          <p:cNvPr id="130" name="Immagine" descr="Immagin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6258" y="140199"/>
            <a:ext cx="8123940" cy="1932782"/>
          </a:xfrm>
          <a:prstGeom prst="rect">
            <a:avLst/>
          </a:prstGeom>
          <a:ln w="12700">
            <a:miter lim="400000"/>
          </a:ln>
        </p:spPr>
      </p:pic>
      <p:sp>
        <p:nvSpPr>
          <p:cNvPr id="131" name="Numero diapositiva"/>
          <p:cNvSpPr txBox="1">
            <a:spLocks noGrp="1"/>
          </p:cNvSpPr>
          <p:nvPr>
            <p:ph type="sldNum" sz="quarter" idx="4294967295"/>
          </p:nvPr>
        </p:nvSpPr>
        <p:spPr>
          <a:xfrm>
            <a:off x="6385373" y="9296400"/>
            <a:ext cx="227280" cy="324306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>
            <a:lvl1pPr>
              <a:defRPr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fld id="{86CB4B4D-7CA3-9044-876B-883B54F8677D}" type="slidenum">
              <a:t>3</a:t>
            </a:fld>
            <a:endParaRPr/>
          </a:p>
        </p:txBody>
      </p:sp>
      <p:sp>
        <p:nvSpPr>
          <p:cNvPr id="132" name="Production…"/>
          <p:cNvSpPr txBox="1"/>
          <p:nvPr/>
        </p:nvSpPr>
        <p:spPr>
          <a:xfrm>
            <a:off x="594055" y="2189925"/>
            <a:ext cx="12155357" cy="6288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defTabSz="457200">
              <a:defRPr sz="4000">
                <a:solidFill>
                  <a:srgbClr val="222222"/>
                </a:solidFill>
              </a:defRPr>
            </a:pPr>
            <a:r>
              <a:t>Production</a:t>
            </a:r>
            <a:endParaRPr>
              <a:solidFill>
                <a:srgbClr val="54595D"/>
              </a:solidFill>
            </a:endParaRPr>
          </a:p>
          <a:p>
            <a:pPr algn="l" defTabSz="457200">
              <a:defRPr sz="2600" b="0">
                <a:solidFill>
                  <a:srgbClr val="222222"/>
                </a:solidFill>
              </a:defRPr>
            </a:pPr>
            <a:endParaRPr>
              <a:solidFill>
                <a:srgbClr val="54595D"/>
              </a:solidFill>
            </a:endParaRPr>
          </a:p>
          <a:p>
            <a:pPr algn="l" defTabSz="457200">
              <a:defRPr sz="3000"/>
            </a:pPr>
            <a:r>
              <a:t>The natural gas into the LNG plant is treated to remove water, </a:t>
            </a:r>
            <a:r>
              <a:rPr>
                <a:hlinkClick r:id="rId3"/>
              </a:rPr>
              <a:t>hydrogen sulfide</a:t>
            </a:r>
            <a:r>
              <a:t>, </a:t>
            </a:r>
            <a:r>
              <a:rPr>
                <a:hlinkClick r:id="rId4"/>
              </a:rPr>
              <a:t>carbon dioxide</a:t>
            </a:r>
            <a:r>
              <a:t> and other components that will </a:t>
            </a:r>
            <a:r>
              <a:rPr>
                <a:hlinkClick r:id="rId5"/>
              </a:rPr>
              <a:t>freeze</a:t>
            </a:r>
            <a:r>
              <a:t> (e.g., </a:t>
            </a:r>
            <a:r>
              <a:rPr>
                <a:hlinkClick r:id="rId6"/>
              </a:rPr>
              <a:t>benzene</a:t>
            </a:r>
            <a:r>
              <a:t>)</a:t>
            </a:r>
          </a:p>
          <a:p>
            <a:pPr algn="l" defTabSz="457200">
              <a:defRPr sz="3000"/>
            </a:pPr>
            <a:endParaRPr/>
          </a:p>
          <a:p>
            <a:pPr algn="l" defTabSz="457200">
              <a:defRPr sz="3000"/>
            </a:pPr>
            <a:r>
              <a:t>It also contains small amounts of </a:t>
            </a:r>
            <a:r>
              <a:rPr>
                <a:hlinkClick r:id="rId7"/>
              </a:rPr>
              <a:t>ethane</a:t>
            </a:r>
            <a:r>
              <a:t>, </a:t>
            </a:r>
            <a:r>
              <a:rPr>
                <a:hlinkClick r:id="rId8"/>
              </a:rPr>
              <a:t>propane</a:t>
            </a:r>
            <a:r>
              <a:t>, </a:t>
            </a:r>
            <a:r>
              <a:rPr>
                <a:hlinkClick r:id="rId9"/>
              </a:rPr>
              <a:t>butane</a:t>
            </a:r>
            <a:r>
              <a:t>, and nitrogen. </a:t>
            </a:r>
          </a:p>
          <a:p>
            <a:pPr algn="l" defTabSz="457200">
              <a:defRPr sz="3000"/>
            </a:pPr>
            <a:endParaRPr/>
          </a:p>
          <a:p>
            <a:pPr algn="l" defTabSz="457200">
              <a:defRPr sz="3000"/>
            </a:pPr>
            <a:r>
              <a:t>The purification process can be designed to give almost 100 percent </a:t>
            </a:r>
            <a:r>
              <a:rPr>
                <a:hlinkClick r:id="rId10"/>
              </a:rPr>
              <a:t>methane</a:t>
            </a:r>
            <a:r>
              <a:t>.</a:t>
            </a:r>
          </a:p>
          <a:p>
            <a:pPr algn="l" defTabSz="457200">
              <a:defRPr sz="3000"/>
            </a:pPr>
            <a:endParaRPr/>
          </a:p>
          <a:p>
            <a:pPr algn="l" defTabSz="457200">
              <a:defRPr sz="3000"/>
            </a:pPr>
            <a:r>
              <a:t>The largest LNG production in operation is in Qatar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Catania 2018 May 24                                                                                                  F.Pilato"/>
          <p:cNvSpPr txBox="1">
            <a:spLocks noGrp="1"/>
          </p:cNvSpPr>
          <p:nvPr>
            <p:ph type="ctrTitle"/>
          </p:nvPr>
        </p:nvSpPr>
        <p:spPr>
          <a:xfrm>
            <a:off x="427434" y="8907198"/>
            <a:ext cx="9291969" cy="380736"/>
          </a:xfrm>
          <a:prstGeom prst="rect">
            <a:avLst/>
          </a:prstGeom>
        </p:spPr>
        <p:txBody>
          <a:bodyPr/>
          <a:lstStyle/>
          <a:p>
            <a:pPr lvl="5" defTabSz="549148">
              <a:defRPr sz="1786">
                <a:solidFill>
                  <a:schemeClr val="accent1">
                    <a:hueOff val="114395"/>
                    <a:lumOff val="-24975"/>
                  </a:schemeClr>
                </a:solidFill>
              </a:defRPr>
            </a:pPr>
            <a:r>
              <a:t>Catania 2018 May 24                                                                                                  F.Pilato</a:t>
            </a:r>
          </a:p>
        </p:txBody>
      </p:sp>
      <p:pic>
        <p:nvPicPr>
          <p:cNvPr id="135" name="Immagine" descr="Immagin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6258" y="140199"/>
            <a:ext cx="8123940" cy="1932782"/>
          </a:xfrm>
          <a:prstGeom prst="rect">
            <a:avLst/>
          </a:prstGeom>
          <a:ln w="12700">
            <a:miter lim="400000"/>
          </a:ln>
        </p:spPr>
      </p:pic>
      <p:sp>
        <p:nvSpPr>
          <p:cNvPr id="136" name="Numero diapositiva"/>
          <p:cNvSpPr txBox="1">
            <a:spLocks noGrp="1"/>
          </p:cNvSpPr>
          <p:nvPr>
            <p:ph type="sldNum" sz="quarter" idx="4294967295"/>
          </p:nvPr>
        </p:nvSpPr>
        <p:spPr>
          <a:xfrm>
            <a:off x="6385373" y="9296400"/>
            <a:ext cx="227280" cy="324306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>
            <a:lvl1pPr>
              <a:defRPr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fld id="{86CB4B4D-7CA3-9044-876B-883B54F8677D}" type="slidenum">
              <a:t>4</a:t>
            </a:fld>
            <a:endParaRPr/>
          </a:p>
        </p:txBody>
      </p:sp>
      <p:sp>
        <p:nvSpPr>
          <p:cNvPr id="137" name="Whi LNG ?…"/>
          <p:cNvSpPr txBox="1"/>
          <p:nvPr/>
        </p:nvSpPr>
        <p:spPr>
          <a:xfrm>
            <a:off x="609731" y="3026386"/>
            <a:ext cx="10952892" cy="49274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defTabSz="457200">
              <a:defRPr sz="4000">
                <a:solidFill>
                  <a:schemeClr val="accent1">
                    <a:lumOff val="-13575"/>
                  </a:schemeClr>
                </a:solidFill>
              </a:defRPr>
            </a:pPr>
            <a:r>
              <a:t>Whi LNG ?</a:t>
            </a:r>
          </a:p>
          <a:p>
            <a:pPr defTabSz="457200">
              <a:defRPr sz="4000">
                <a:solidFill>
                  <a:srgbClr val="222222"/>
                </a:solidFill>
              </a:defRPr>
            </a:pPr>
            <a:endParaRPr/>
          </a:p>
          <a:p>
            <a:pPr algn="l" defTabSz="457200">
              <a:defRPr sz="2100" b="0">
                <a:solidFill>
                  <a:srgbClr val="222222"/>
                </a:solidFill>
              </a:defRPr>
            </a:pPr>
            <a:endParaRPr/>
          </a:p>
          <a:p>
            <a:pPr algn="l" defTabSz="457200">
              <a:defRPr sz="3200" b="0">
                <a:solidFill>
                  <a:srgbClr val="222222"/>
                </a:solidFill>
              </a:defRPr>
            </a:pPr>
            <a:r>
              <a:rPr sz="3500" b="1"/>
              <a:t>Zero-carbon transition</a:t>
            </a:r>
          </a:p>
          <a:p>
            <a:pPr algn="l" defTabSz="457200">
              <a:defRPr sz="3500">
                <a:solidFill>
                  <a:srgbClr val="222222"/>
                </a:solidFill>
              </a:defRPr>
            </a:pPr>
            <a:endParaRPr sz="3500" b="1"/>
          </a:p>
          <a:p>
            <a:pPr algn="l" defTabSz="457200">
              <a:defRPr sz="3500"/>
            </a:pPr>
            <a:r>
              <a:t>It emits zero sulphur oxides (SOx) and virtually zero particulate matter (PM)</a:t>
            </a:r>
          </a:p>
          <a:p>
            <a:pPr algn="l" defTabSz="457200">
              <a:defRPr sz="3500"/>
            </a:pPr>
            <a:endParaRPr/>
          </a:p>
          <a:p>
            <a:pPr algn="l" defTabSz="457200">
              <a:defRPr sz="3500"/>
            </a:pPr>
            <a:r>
              <a:t>it emits up to 90% less nitrogen oxides (NOx).</a:t>
            </a: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Catania 2018 May 24                                                                                                  F.Pilato"/>
          <p:cNvSpPr txBox="1">
            <a:spLocks noGrp="1"/>
          </p:cNvSpPr>
          <p:nvPr>
            <p:ph type="ctrTitle"/>
          </p:nvPr>
        </p:nvSpPr>
        <p:spPr>
          <a:xfrm>
            <a:off x="427434" y="8907198"/>
            <a:ext cx="9291969" cy="380736"/>
          </a:xfrm>
          <a:prstGeom prst="rect">
            <a:avLst/>
          </a:prstGeom>
        </p:spPr>
        <p:txBody>
          <a:bodyPr/>
          <a:lstStyle/>
          <a:p>
            <a:pPr lvl="5" defTabSz="549148">
              <a:defRPr sz="1786">
                <a:solidFill>
                  <a:schemeClr val="accent1">
                    <a:hueOff val="114395"/>
                    <a:lumOff val="-24975"/>
                  </a:schemeClr>
                </a:solidFill>
              </a:defRPr>
            </a:pPr>
            <a:r>
              <a:t>Catania 2018 May 24                                                                                                  F.Pilato</a:t>
            </a:r>
          </a:p>
        </p:txBody>
      </p:sp>
      <p:pic>
        <p:nvPicPr>
          <p:cNvPr id="140" name="Immagine" descr="Immagin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6258" y="140199"/>
            <a:ext cx="8123940" cy="1932782"/>
          </a:xfrm>
          <a:prstGeom prst="rect">
            <a:avLst/>
          </a:prstGeom>
          <a:ln w="12700">
            <a:miter lim="400000"/>
          </a:ln>
        </p:spPr>
      </p:pic>
      <p:sp>
        <p:nvSpPr>
          <p:cNvPr id="141" name="Numero diapositiva"/>
          <p:cNvSpPr txBox="1">
            <a:spLocks noGrp="1"/>
          </p:cNvSpPr>
          <p:nvPr>
            <p:ph type="sldNum" sz="quarter" idx="4294967295"/>
          </p:nvPr>
        </p:nvSpPr>
        <p:spPr>
          <a:xfrm>
            <a:off x="6385373" y="9296400"/>
            <a:ext cx="227280" cy="324306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>
            <a:lvl1pPr>
              <a:defRPr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fld id="{86CB4B4D-7CA3-9044-876B-883B54F8677D}" type="slidenum">
              <a:t>5</a:t>
            </a:fld>
            <a:endParaRPr/>
          </a:p>
        </p:txBody>
      </p:sp>
      <p:sp>
        <p:nvSpPr>
          <p:cNvPr id="142" name="The European Union Directive 2014/94/EU on alternative fuels infrastructure and the International Maritime Organisation (IMO)…"/>
          <p:cNvSpPr txBox="1"/>
          <p:nvPr/>
        </p:nvSpPr>
        <p:spPr>
          <a:xfrm>
            <a:off x="238455" y="2609946"/>
            <a:ext cx="12275015" cy="45337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 defTabSz="457200">
              <a:defRPr sz="3500">
                <a:solidFill>
                  <a:srgbClr val="222222"/>
                </a:solidFill>
              </a:defRPr>
            </a:pPr>
            <a:r>
              <a:t>The European Union Directive 2014/94/EU on alternative fuels infrastructure and the International Maritime Organisation (IMO) </a:t>
            </a:r>
          </a:p>
          <a:p>
            <a:pPr algn="l" defTabSz="457200">
              <a:defRPr sz="3500">
                <a:solidFill>
                  <a:srgbClr val="222222"/>
                </a:solidFill>
              </a:defRPr>
            </a:pPr>
            <a:endParaRPr/>
          </a:p>
          <a:p>
            <a:pPr defTabSz="457200">
              <a:defRPr sz="4000">
                <a:solidFill>
                  <a:schemeClr val="accent1">
                    <a:lumOff val="-13575"/>
                  </a:schemeClr>
                </a:solidFill>
              </a:defRPr>
            </a:pPr>
            <a:r>
              <a:t>encourage decarbonisation</a:t>
            </a:r>
          </a:p>
          <a:p>
            <a:pPr algn="l" defTabSz="457200">
              <a:defRPr sz="3500">
                <a:solidFill>
                  <a:srgbClr val="222222"/>
                </a:solidFill>
              </a:defRPr>
            </a:pPr>
            <a:endParaRPr/>
          </a:p>
          <a:p>
            <a:pPr algn="l" defTabSz="457200">
              <a:defRPr sz="3500">
                <a:solidFill>
                  <a:srgbClr val="222222"/>
                </a:solidFill>
              </a:defRPr>
            </a:pPr>
            <a:r>
              <a:t>from which LNG as a fuel for power generation on islands and for propulsion of maritime vessels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Catania 2018 May 24                                                                                                  F.Pilato"/>
          <p:cNvSpPr txBox="1">
            <a:spLocks noGrp="1"/>
          </p:cNvSpPr>
          <p:nvPr>
            <p:ph type="ctrTitle"/>
          </p:nvPr>
        </p:nvSpPr>
        <p:spPr>
          <a:xfrm>
            <a:off x="427434" y="8907198"/>
            <a:ext cx="9291969" cy="380736"/>
          </a:xfrm>
          <a:prstGeom prst="rect">
            <a:avLst/>
          </a:prstGeom>
        </p:spPr>
        <p:txBody>
          <a:bodyPr/>
          <a:lstStyle/>
          <a:p>
            <a:pPr lvl="5" defTabSz="549148">
              <a:defRPr sz="1786">
                <a:solidFill>
                  <a:schemeClr val="accent1">
                    <a:hueOff val="114395"/>
                    <a:lumOff val="-24975"/>
                  </a:schemeClr>
                </a:solidFill>
              </a:defRPr>
            </a:pPr>
            <a:r>
              <a:t>Catania 2018 May 24                                                                                                  F.Pilato</a:t>
            </a:r>
          </a:p>
        </p:txBody>
      </p:sp>
      <p:pic>
        <p:nvPicPr>
          <p:cNvPr id="145" name="Immagine" descr="Immagin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6258" y="140199"/>
            <a:ext cx="8123940" cy="1932782"/>
          </a:xfrm>
          <a:prstGeom prst="rect">
            <a:avLst/>
          </a:prstGeom>
          <a:ln w="12700">
            <a:miter lim="400000"/>
          </a:ln>
        </p:spPr>
      </p:pic>
      <p:sp>
        <p:nvSpPr>
          <p:cNvPr id="146" name="Numero diapositiva"/>
          <p:cNvSpPr txBox="1">
            <a:spLocks noGrp="1"/>
          </p:cNvSpPr>
          <p:nvPr>
            <p:ph type="sldNum" sz="quarter" idx="4294967295"/>
          </p:nvPr>
        </p:nvSpPr>
        <p:spPr>
          <a:xfrm>
            <a:off x="6385373" y="9296400"/>
            <a:ext cx="227280" cy="324306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>
            <a:lvl1pPr>
              <a:defRPr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fld id="{86CB4B4D-7CA3-9044-876B-883B54F8677D}" type="slidenum">
              <a:t>6</a:t>
            </a:fld>
            <a:endParaRPr/>
          </a:p>
        </p:txBody>
      </p:sp>
      <p:sp>
        <p:nvSpPr>
          <p:cNvPr id="147" name="The primary use of LNG is to simplify transport of natural gas from the source to a destination…"/>
          <p:cNvSpPr txBox="1"/>
          <p:nvPr/>
        </p:nvSpPr>
        <p:spPr>
          <a:xfrm>
            <a:off x="356988" y="2442186"/>
            <a:ext cx="12527891" cy="60958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 defTabSz="457200">
              <a:defRPr sz="3500">
                <a:solidFill>
                  <a:srgbClr val="222222"/>
                </a:solidFill>
              </a:defRPr>
            </a:pPr>
            <a:r>
              <a:t>The primary use of LNG is to simplify transport of natural gas from the source to a destination</a:t>
            </a:r>
          </a:p>
          <a:p>
            <a:pPr algn="l" defTabSz="457200">
              <a:defRPr sz="3500">
                <a:solidFill>
                  <a:srgbClr val="222222"/>
                </a:solidFill>
              </a:defRPr>
            </a:pPr>
            <a:r>
              <a:t>LNG is regassified at the receiving and pushed into the local natural gas pipeline</a:t>
            </a:r>
          </a:p>
          <a:p>
            <a:pPr algn="l" defTabSz="457200">
              <a:defRPr sz="3500">
                <a:solidFill>
                  <a:srgbClr val="222222"/>
                </a:solidFill>
              </a:defRPr>
            </a:pPr>
            <a:endParaRPr/>
          </a:p>
          <a:p>
            <a:pPr algn="l" defTabSz="457200">
              <a:defRPr sz="3500">
                <a:solidFill>
                  <a:srgbClr val="222222"/>
                </a:solidFill>
              </a:defRPr>
            </a:pPr>
            <a:r>
              <a:t>LNG can be used to meet peak demand when is required on the supply pipeline.</a:t>
            </a:r>
          </a:p>
          <a:p>
            <a:pPr algn="l" defTabSz="457200">
              <a:defRPr sz="3500">
                <a:solidFill>
                  <a:srgbClr val="222222"/>
                </a:solidFill>
              </a:defRPr>
            </a:pPr>
            <a:endParaRPr/>
          </a:p>
          <a:p>
            <a:pPr algn="l" defTabSz="457200">
              <a:defRPr sz="3500">
                <a:solidFill>
                  <a:srgbClr val="222222"/>
                </a:solidFill>
              </a:defRPr>
            </a:pPr>
            <a:r>
              <a:t>LNG can be used to fuel internal combustion engines</a:t>
            </a:r>
          </a:p>
          <a:p>
            <a:pPr algn="l" defTabSz="457200">
              <a:defRPr sz="3500">
                <a:solidFill>
                  <a:srgbClr val="222222"/>
                </a:solidFill>
              </a:defRPr>
            </a:pPr>
            <a:r>
              <a:t>It is being tested for over-the-road trucking,</a:t>
            </a:r>
            <a:r>
              <a:rPr baseline="31999">
                <a:solidFill>
                  <a:srgbClr val="0645AD"/>
                </a:solidFill>
              </a:rPr>
              <a:t> </a:t>
            </a:r>
            <a:r>
              <a:t>marine, and train applications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Catania 2018 May 24                                                                                                  F.Pilato"/>
          <p:cNvSpPr txBox="1">
            <a:spLocks noGrp="1"/>
          </p:cNvSpPr>
          <p:nvPr>
            <p:ph type="ctrTitle"/>
          </p:nvPr>
        </p:nvSpPr>
        <p:spPr>
          <a:xfrm>
            <a:off x="427434" y="8907198"/>
            <a:ext cx="9291969" cy="380736"/>
          </a:xfrm>
          <a:prstGeom prst="rect">
            <a:avLst/>
          </a:prstGeom>
        </p:spPr>
        <p:txBody>
          <a:bodyPr/>
          <a:lstStyle/>
          <a:p>
            <a:pPr lvl="5" defTabSz="549148">
              <a:defRPr sz="1786">
                <a:solidFill>
                  <a:schemeClr val="accent1">
                    <a:hueOff val="114395"/>
                    <a:lumOff val="-24975"/>
                  </a:schemeClr>
                </a:solidFill>
              </a:defRPr>
            </a:pPr>
            <a:r>
              <a:t>Catania 2018 May 24                                                                                                  F.Pilato</a:t>
            </a:r>
          </a:p>
        </p:txBody>
      </p:sp>
      <p:pic>
        <p:nvPicPr>
          <p:cNvPr id="150" name="Immagine" descr="Immagin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6258" y="140199"/>
            <a:ext cx="8123940" cy="1932782"/>
          </a:xfrm>
          <a:prstGeom prst="rect">
            <a:avLst/>
          </a:prstGeom>
          <a:ln w="12700">
            <a:miter lim="400000"/>
          </a:ln>
        </p:spPr>
      </p:pic>
      <p:sp>
        <p:nvSpPr>
          <p:cNvPr id="151" name="Numero diapositiva"/>
          <p:cNvSpPr txBox="1">
            <a:spLocks noGrp="1"/>
          </p:cNvSpPr>
          <p:nvPr>
            <p:ph type="sldNum" sz="quarter" idx="4294967295"/>
          </p:nvPr>
        </p:nvSpPr>
        <p:spPr>
          <a:xfrm>
            <a:off x="6385373" y="9296400"/>
            <a:ext cx="227280" cy="324306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>
            <a:lvl1pPr>
              <a:defRPr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fld id="{86CB4B4D-7CA3-9044-876B-883B54F8677D}" type="slidenum">
              <a:t>7</a:t>
            </a:fld>
            <a:endParaRPr/>
          </a:p>
        </p:txBody>
      </p:sp>
      <p:sp>
        <p:nvSpPr>
          <p:cNvPr id="152" name="China has been a leader in the use of LNG vehicles with over 100,000 LNG powered vehicles on the road…"/>
          <p:cNvSpPr txBox="1"/>
          <p:nvPr/>
        </p:nvSpPr>
        <p:spPr>
          <a:xfrm>
            <a:off x="438116" y="3119290"/>
            <a:ext cx="12128569" cy="5130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 defTabSz="457200">
              <a:defRPr sz="3500" b="0">
                <a:solidFill>
                  <a:srgbClr val="222222"/>
                </a:solidFill>
              </a:defRPr>
            </a:pPr>
            <a:r>
              <a:t>China has been a leader in the use of LNG vehicles</a:t>
            </a:r>
            <a:r>
              <a:rPr baseline="31999">
                <a:solidFill>
                  <a:srgbClr val="0645AD"/>
                </a:solidFill>
              </a:rPr>
              <a:t> </a:t>
            </a:r>
            <a:r>
              <a:t>with over 100,000 LNG powered vehicles on the road </a:t>
            </a:r>
          </a:p>
          <a:p>
            <a:pPr algn="l" defTabSz="457200">
              <a:defRPr sz="3500" b="0">
                <a:solidFill>
                  <a:srgbClr val="222222"/>
                </a:solidFill>
              </a:defRPr>
            </a:pPr>
            <a:endParaRPr/>
          </a:p>
          <a:p>
            <a:pPr algn="l" defTabSz="457200">
              <a:defRPr sz="3500" b="0">
                <a:solidFill>
                  <a:srgbClr val="222222"/>
                </a:solidFill>
              </a:defRPr>
            </a:pPr>
            <a:r>
              <a:t>Netherlands introduced LNG powered trucks in transport sector</a:t>
            </a:r>
          </a:p>
          <a:p>
            <a:pPr algn="l" defTabSz="457200">
              <a:defRPr sz="3500" b="0">
                <a:solidFill>
                  <a:srgbClr val="222222"/>
                </a:solidFill>
              </a:defRPr>
            </a:pPr>
            <a:endParaRPr/>
          </a:p>
          <a:p>
            <a:pPr algn="l" defTabSz="457200">
              <a:defRPr sz="3500" b="0">
                <a:solidFill>
                  <a:srgbClr val="222222"/>
                </a:solidFill>
              </a:defRPr>
            </a:pPr>
            <a:r>
              <a:t>Australian government is planning to use the locally produced LNG and replace the imported diesel fuel </a:t>
            </a:r>
          </a:p>
          <a:p>
            <a:pPr algn="l" defTabSz="457200">
              <a:defRPr sz="1400" b="0">
                <a:solidFill>
                  <a:srgbClr val="222222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  <a:p>
            <a:pPr algn="l" defTabSz="457200">
              <a:defRPr sz="1400" b="0">
                <a:solidFill>
                  <a:srgbClr val="222222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  <a:p>
            <a:pPr algn="l" defTabSz="457200">
              <a:defRPr sz="1400" b="0">
                <a:solidFill>
                  <a:srgbClr val="222222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Catania 2018 May 24                                                                                                  F.Pilato"/>
          <p:cNvSpPr txBox="1">
            <a:spLocks noGrp="1"/>
          </p:cNvSpPr>
          <p:nvPr>
            <p:ph type="ctrTitle"/>
          </p:nvPr>
        </p:nvSpPr>
        <p:spPr>
          <a:xfrm>
            <a:off x="427434" y="8907198"/>
            <a:ext cx="9291969" cy="380736"/>
          </a:xfrm>
          <a:prstGeom prst="rect">
            <a:avLst/>
          </a:prstGeom>
        </p:spPr>
        <p:txBody>
          <a:bodyPr/>
          <a:lstStyle/>
          <a:p>
            <a:pPr lvl="5" defTabSz="549148">
              <a:defRPr sz="1786">
                <a:solidFill>
                  <a:schemeClr val="accent1">
                    <a:hueOff val="114395"/>
                    <a:lumOff val="-24975"/>
                  </a:schemeClr>
                </a:solidFill>
              </a:defRPr>
            </a:pPr>
            <a:r>
              <a:t>Catania 2018 May 24                                                                                                  F.Pilato</a:t>
            </a:r>
          </a:p>
        </p:txBody>
      </p:sp>
      <p:pic>
        <p:nvPicPr>
          <p:cNvPr id="155" name="Immagine" descr="Immagin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6258" y="140199"/>
            <a:ext cx="8123940" cy="1932782"/>
          </a:xfrm>
          <a:prstGeom prst="rect">
            <a:avLst/>
          </a:prstGeom>
          <a:ln w="12700">
            <a:miter lim="400000"/>
          </a:ln>
        </p:spPr>
      </p:pic>
      <p:sp>
        <p:nvSpPr>
          <p:cNvPr id="156" name="Numero diapositiva"/>
          <p:cNvSpPr txBox="1">
            <a:spLocks noGrp="1"/>
          </p:cNvSpPr>
          <p:nvPr>
            <p:ph type="sldNum" sz="quarter" idx="4294967295"/>
          </p:nvPr>
        </p:nvSpPr>
        <p:spPr>
          <a:xfrm>
            <a:off x="6385373" y="9296400"/>
            <a:ext cx="227280" cy="324306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>
            <a:lvl1pPr>
              <a:defRPr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fld id="{86CB4B4D-7CA3-9044-876B-883B54F8677D}" type="slidenum">
              <a:t>8</a:t>
            </a:fld>
            <a:endParaRPr/>
          </a:p>
        </p:txBody>
      </p:sp>
      <p:sp>
        <p:nvSpPr>
          <p:cNvPr id="157" name="Use of LNG in maritime applications…"/>
          <p:cNvSpPr txBox="1"/>
          <p:nvPr/>
        </p:nvSpPr>
        <p:spPr>
          <a:xfrm>
            <a:off x="238455" y="2419222"/>
            <a:ext cx="12527890" cy="63629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 defTabSz="457200">
              <a:defRPr sz="3500">
                <a:solidFill>
                  <a:srgbClr val="222222"/>
                </a:solidFill>
              </a:defRPr>
            </a:pPr>
            <a:r>
              <a:t>Use of LNG in maritime applications</a:t>
            </a:r>
            <a:endParaRPr>
              <a:solidFill>
                <a:srgbClr val="000000"/>
              </a:solidFill>
            </a:endParaRPr>
          </a:p>
          <a:p>
            <a:pPr algn="l" defTabSz="457200">
              <a:defRPr sz="3500" b="0">
                <a:solidFill>
                  <a:srgbClr val="222222"/>
                </a:solidFill>
              </a:defRPr>
            </a:pPr>
            <a:r>
              <a:t>LNG bunkering has been established also in some ports via truck to ship fueling to establish that a supply of LNG is available.</a:t>
            </a:r>
          </a:p>
          <a:p>
            <a:pPr algn="l" defTabSz="457200">
              <a:defRPr sz="3500" b="0">
                <a:solidFill>
                  <a:srgbClr val="222222"/>
                </a:solidFill>
              </a:defRPr>
            </a:pPr>
            <a:endParaRPr/>
          </a:p>
          <a:p>
            <a:pPr algn="l" defTabSz="457200">
              <a:defRPr sz="3500" b="0">
                <a:solidFill>
                  <a:srgbClr val="222222"/>
                </a:solidFill>
              </a:defRPr>
            </a:pPr>
            <a:r>
              <a:t>Many Container shipping company has decided to introduce LNG fuel</a:t>
            </a:r>
          </a:p>
          <a:p>
            <a:pPr algn="l" defTabSz="457200">
              <a:defRPr sz="3500" b="0">
                <a:solidFill>
                  <a:srgbClr val="222222"/>
                </a:solidFill>
              </a:defRPr>
            </a:pPr>
            <a:endParaRPr/>
          </a:p>
          <a:p>
            <a:pPr algn="l" defTabSz="457200">
              <a:defRPr sz="3500" b="0">
                <a:solidFill>
                  <a:srgbClr val="222222"/>
                </a:solidFill>
              </a:defRPr>
            </a:pPr>
            <a:r>
              <a:t>Some groups has contracted engines producer to power its new generation products with dual fuel (DF)</a:t>
            </a:r>
          </a:p>
          <a:p>
            <a:pPr algn="l" defTabSz="457200">
              <a:defRPr sz="3500" b="0">
                <a:solidFill>
                  <a:srgbClr val="222222"/>
                </a:solidFill>
              </a:defRPr>
            </a:pPr>
            <a:r>
              <a:t> </a:t>
            </a:r>
          </a:p>
          <a:p>
            <a:pPr algn="l" defTabSz="457200">
              <a:defRPr sz="3500" b="0">
                <a:solidFill>
                  <a:srgbClr val="222222"/>
                </a:solidFill>
              </a:defRPr>
            </a:pPr>
            <a:r>
              <a:t>Fuel distributor ordered a dedicated LNG bunker vessel</a:t>
            </a: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Catania 2018 May 24                                                                                                  F.Pilato"/>
          <p:cNvSpPr txBox="1">
            <a:spLocks noGrp="1"/>
          </p:cNvSpPr>
          <p:nvPr>
            <p:ph type="ctrTitle"/>
          </p:nvPr>
        </p:nvSpPr>
        <p:spPr>
          <a:xfrm>
            <a:off x="427434" y="8907198"/>
            <a:ext cx="9291969" cy="380736"/>
          </a:xfrm>
          <a:prstGeom prst="rect">
            <a:avLst/>
          </a:prstGeom>
        </p:spPr>
        <p:txBody>
          <a:bodyPr/>
          <a:lstStyle/>
          <a:p>
            <a:pPr lvl="5" defTabSz="549148">
              <a:defRPr sz="1786">
                <a:solidFill>
                  <a:schemeClr val="accent1">
                    <a:hueOff val="114395"/>
                    <a:lumOff val="-24975"/>
                  </a:schemeClr>
                </a:solidFill>
              </a:defRPr>
            </a:pPr>
            <a:r>
              <a:t>Catania 2018 May 24                                                                                                  F.Pilato</a:t>
            </a:r>
          </a:p>
        </p:txBody>
      </p:sp>
      <p:pic>
        <p:nvPicPr>
          <p:cNvPr id="160" name="Immagine" descr="Immagin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6258" y="140199"/>
            <a:ext cx="8123940" cy="1932782"/>
          </a:xfrm>
          <a:prstGeom prst="rect">
            <a:avLst/>
          </a:prstGeom>
          <a:ln w="12700">
            <a:miter lim="400000"/>
          </a:ln>
        </p:spPr>
      </p:pic>
      <p:sp>
        <p:nvSpPr>
          <p:cNvPr id="161" name="Numero diapositiva"/>
          <p:cNvSpPr txBox="1">
            <a:spLocks noGrp="1"/>
          </p:cNvSpPr>
          <p:nvPr>
            <p:ph type="sldNum" sz="quarter" idx="4294967295"/>
          </p:nvPr>
        </p:nvSpPr>
        <p:spPr>
          <a:xfrm>
            <a:off x="6385373" y="9296400"/>
            <a:ext cx="227280" cy="324306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>
            <a:lvl1pPr>
              <a:defRPr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fld id="{86CB4B4D-7CA3-9044-876B-883B54F8677D}" type="slidenum">
              <a:t>9</a:t>
            </a:fld>
            <a:endParaRPr/>
          </a:p>
        </p:txBody>
      </p:sp>
      <p:sp>
        <p:nvSpPr>
          <p:cNvPr id="162" name="The Mediterranean Sea will be an ECA (emission controlled area) zone in 2020…"/>
          <p:cNvSpPr txBox="1"/>
          <p:nvPr/>
        </p:nvSpPr>
        <p:spPr>
          <a:xfrm>
            <a:off x="431403" y="2112565"/>
            <a:ext cx="11778788" cy="69762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 defTabSz="457200">
              <a:lnSpc>
                <a:spcPts val="6400"/>
              </a:lnSpc>
              <a:spcBef>
                <a:spcPts val="1200"/>
              </a:spcBef>
              <a:defRPr sz="3500"/>
            </a:pPr>
            <a:r>
              <a:rPr dirty="0"/>
              <a:t>The Mediterranean Sea will be an ECA (emission controlled area) zone in 2020 </a:t>
            </a:r>
          </a:p>
          <a:p>
            <a:pPr marL="457200" indent="-317500" algn="l" defTabSz="457200">
              <a:lnSpc>
                <a:spcPts val="6000"/>
              </a:lnSpc>
              <a:spcBef>
                <a:spcPts val="1600"/>
              </a:spcBef>
              <a:buClr>
                <a:srgbClr val="00AAFF"/>
              </a:buClr>
              <a:buSzPct val="145000"/>
              <a:buFont typeface="Arial"/>
              <a:buChar char="•"/>
              <a:defRPr sz="3500"/>
            </a:pPr>
            <a:r>
              <a:rPr dirty="0" err="1"/>
              <a:t>SOx</a:t>
            </a:r>
            <a:r>
              <a:rPr dirty="0"/>
              <a:t> content of fuel oil has to be below 0,1% </a:t>
            </a:r>
          </a:p>
          <a:p>
            <a:pPr marL="457200" indent="-317500" algn="l" defTabSz="457200">
              <a:lnSpc>
                <a:spcPts val="6000"/>
              </a:lnSpc>
              <a:spcBef>
                <a:spcPts val="1600"/>
              </a:spcBef>
              <a:buClr>
                <a:srgbClr val="00AAFF"/>
              </a:buClr>
              <a:buSzPct val="145000"/>
              <a:buFont typeface="Arial"/>
              <a:buChar char="•"/>
              <a:defRPr sz="3500"/>
            </a:pPr>
            <a:r>
              <a:rPr dirty="0" err="1"/>
              <a:t>NOx</a:t>
            </a:r>
            <a:r>
              <a:rPr dirty="0"/>
              <a:t> emissions to be reduced to Tier III level, meaning average </a:t>
            </a:r>
            <a:r>
              <a:rPr dirty="0" err="1"/>
              <a:t>NOx</a:t>
            </a:r>
            <a:r>
              <a:rPr dirty="0"/>
              <a:t> at 2,3 g/kWh in fuel </a:t>
            </a:r>
          </a:p>
          <a:p>
            <a:pPr marL="457200" indent="-317500" algn="l" defTabSz="457200">
              <a:lnSpc>
                <a:spcPts val="6000"/>
              </a:lnSpc>
              <a:spcBef>
                <a:spcPts val="1600"/>
              </a:spcBef>
              <a:buClr>
                <a:srgbClr val="00AAFF"/>
              </a:buClr>
              <a:buSzPct val="145000"/>
              <a:buFont typeface="Arial"/>
              <a:buChar char="•"/>
              <a:defRPr sz="3500"/>
            </a:pPr>
            <a:r>
              <a:rPr dirty="0"/>
              <a:t>Directive 2012/33EU requires member states to determine effective penalties for non- </a:t>
            </a:r>
            <a:br>
              <a:rPr dirty="0"/>
            </a:br>
            <a:r>
              <a:rPr dirty="0"/>
              <a:t>compliance 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647</Words>
  <Application>Microsoft Office PowerPoint</Application>
  <PresentationFormat>Personalizzato</PresentationFormat>
  <Paragraphs>105</Paragraphs>
  <Slides>16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8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16</vt:i4>
      </vt:variant>
    </vt:vector>
  </HeadingPairs>
  <TitlesOfParts>
    <vt:vector size="25" baseType="lpstr">
      <vt:lpstr>Arial</vt:lpstr>
      <vt:lpstr>Helvetica</vt:lpstr>
      <vt:lpstr>Helvetica Light</vt:lpstr>
      <vt:lpstr>Helvetica Neue</vt:lpstr>
      <vt:lpstr>Helvetica Neue Light</vt:lpstr>
      <vt:lpstr>Helvetica Neue Medium</vt:lpstr>
      <vt:lpstr>Helvetica Neue Thin</vt:lpstr>
      <vt:lpstr>Times</vt:lpstr>
      <vt:lpstr>White</vt:lpstr>
      <vt:lpstr>Catania 2018 May 24                                                                                                  F.Pilato</vt:lpstr>
      <vt:lpstr>Catania 2018 May 24                                                                                                  F.Pilato</vt:lpstr>
      <vt:lpstr>Catania 2018 May 24                                                                                                  F.Pilato</vt:lpstr>
      <vt:lpstr>Catania 2018 May 24                                                                                                  F.Pilato</vt:lpstr>
      <vt:lpstr>Catania 2018 May 24                                                                                                  F.Pilato</vt:lpstr>
      <vt:lpstr>Catania 2018 May 24                                                                                                  F.Pilato</vt:lpstr>
      <vt:lpstr>Catania 2018 May 24                                                                                                  F.Pilato</vt:lpstr>
      <vt:lpstr>Catania 2018 May 24                                                                                                  F.Pilato</vt:lpstr>
      <vt:lpstr>Catania 2018 May 24                                                                                                  F.Pilato</vt:lpstr>
      <vt:lpstr>Catania 2018 May 24                                                                                                  F.Pilato</vt:lpstr>
      <vt:lpstr>Catania 2018 May 24                                                                                                  F.Pilato</vt:lpstr>
      <vt:lpstr>Catania 2018 May 24                                                                                                  F.Pilato</vt:lpstr>
      <vt:lpstr>Catania 2018 May 24                                                                                                  F.Pilato</vt:lpstr>
      <vt:lpstr>Catania 2018 May 24                                                                                                  F.Pilato</vt:lpstr>
      <vt:lpstr>Catania 2018 May 24                                                                                                  F.Pilato</vt:lpstr>
      <vt:lpstr>Catania 2018 May 24                                                                                                  F.Pilato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Catania 2018 May 24                                                                                                  F.Pilato</dc:title>
  <cp:lastModifiedBy>NS_15</cp:lastModifiedBy>
  <cp:revision>1</cp:revision>
  <dcterms:modified xsi:type="dcterms:W3CDTF">2018-05-24T07:42:18Z</dcterms:modified>
</cp:coreProperties>
</file>